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794" r:id="rId2"/>
    <p:sldId id="881" r:id="rId3"/>
    <p:sldId id="870" r:id="rId4"/>
    <p:sldId id="867" r:id="rId5"/>
    <p:sldId id="879" r:id="rId6"/>
    <p:sldId id="871" r:id="rId7"/>
    <p:sldId id="876" r:id="rId8"/>
    <p:sldId id="882" r:id="rId9"/>
    <p:sldId id="883" r:id="rId10"/>
    <p:sldId id="884" r:id="rId11"/>
    <p:sldId id="885" r:id="rId12"/>
    <p:sldId id="886" r:id="rId13"/>
    <p:sldId id="887" r:id="rId14"/>
    <p:sldId id="888" r:id="rId15"/>
    <p:sldId id="889" r:id="rId16"/>
    <p:sldId id="890" r:id="rId17"/>
    <p:sldId id="891" r:id="rId18"/>
    <p:sldId id="877" r:id="rId19"/>
    <p:sldId id="872" r:id="rId20"/>
    <p:sldId id="873" r:id="rId21"/>
    <p:sldId id="805" r:id="rId22"/>
    <p:sldId id="874" r:id="rId23"/>
    <p:sldId id="839" r:id="rId24"/>
    <p:sldId id="875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hiddenSlides="1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3568" autoAdjust="0"/>
    <p:restoredTop sz="83474" autoAdjust="0"/>
  </p:normalViewPr>
  <p:slideViewPr>
    <p:cSldViewPr snapToGrid="0" snapToObjects="1">
      <p:cViewPr>
        <p:scale>
          <a:sx n="81" d="100"/>
          <a:sy n="81" d="100"/>
        </p:scale>
        <p:origin x="-728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6" d="100"/>
        <a:sy n="10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5AC15-D366-1045-8B95-906BED04EB57}" type="datetimeFigureOut">
              <a:rPr lang="en-US" smtClean="0"/>
              <a:pPr/>
              <a:t>3/20/17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F382D8-B22D-6245-9253-78B81CE40B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5834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7.png>
</file>

<file path=ppt/media/image18.png>
</file>

<file path=ppt/media/image2.jpg>
</file>

<file path=ppt/media/image20.png>
</file>

<file path=ppt/media/image2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38F9C5-D0B9-6043-966C-CD72DB596C87}" type="datetimeFigureOut">
              <a:rPr lang="en-US" smtClean="0"/>
              <a:pPr/>
              <a:t>3/20/17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354FB1-8543-584B-BB0F-CA47458AEB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5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5030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3258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325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68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0070"/>
            <a:ext cx="8229600" cy="4886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6156764"/>
            <a:ext cx="9144000" cy="702551"/>
            <a:chOff x="0" y="-120393"/>
            <a:chExt cx="9144000" cy="702551"/>
          </a:xfrm>
        </p:grpSpPr>
        <p:pic>
          <p:nvPicPr>
            <p:cNvPr id="5" name="Picture 4" descr="data.jpg"/>
            <p:cNvPicPr>
              <a:picLocks noChangeAspect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-120393"/>
              <a:ext cx="9144000" cy="702551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58760" y="-17641"/>
              <a:ext cx="2416643" cy="543738"/>
            </a:xfrm>
            <a:prstGeom prst="rect">
              <a:avLst/>
            </a:prstGeom>
            <a:solidFill>
              <a:schemeClr val="dk1">
                <a:alpha val="62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Courier New"/>
                  <a:cs typeface="Courier New"/>
                </a:rPr>
                <a:t>Data</a:t>
              </a:r>
              <a:r>
                <a:rPr lang="en-US" sz="2800" dirty="0" smtClean="0">
                  <a:latin typeface="Arial Narrow"/>
                  <a:cs typeface="Arial Narrow"/>
                </a:rPr>
                <a:t> </a:t>
              </a:r>
              <a:r>
                <a:rPr lang="en-US" sz="4400" baseline="30000" dirty="0" smtClean="0">
                  <a:latin typeface="Courier New"/>
                  <a:cs typeface="Courier New"/>
                </a:rPr>
                <a:t>X</a:t>
              </a:r>
              <a:endParaRPr lang="en-US" sz="1000" dirty="0">
                <a:latin typeface="Courier New"/>
                <a:cs typeface="Courier New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5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Relationship Id="rId3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5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Relationship Id="rId3" Type="http://schemas.openxmlformats.org/officeDocument/2006/relationships/image" Target="../media/image13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7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ata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3215" y="5381527"/>
            <a:ext cx="8207938" cy="1538883"/>
          </a:xfrm>
          <a:prstGeom prst="rect">
            <a:avLst/>
          </a:prstGeom>
          <a:solidFill>
            <a:schemeClr val="tx1">
              <a:alpha val="21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274320" tIns="274320" rIns="274320" bIns="274320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Ikhlaq Sidhu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/>
            </a:r>
            <a:b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Chief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Scientist &amp; </a:t>
            </a:r>
            <a:r>
              <a:rPr lang="en-US" sz="16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Founding Director, </a:t>
            </a:r>
            <a:br>
              <a:rPr lang="en-US" sz="16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 err="1" smtClean="0">
                <a:solidFill>
                  <a:schemeClr val="bg1"/>
                </a:solidFill>
                <a:latin typeface="Helvetica Neue Light"/>
                <a:cs typeface="Helvetica Neue Light"/>
              </a:rPr>
              <a:t>Sutardja</a:t>
            </a:r>
            <a:r>
              <a:rPr lang="en-US" sz="16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Center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for Entrepreneurship &amp; </a:t>
            </a:r>
            <a:r>
              <a:rPr lang="en-US" sz="1600" dirty="0" smtClean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Technology</a:t>
            </a:r>
            <a:br>
              <a:rPr lang="en-US" sz="1600" dirty="0" smtClean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</a:br>
            <a:r>
              <a:rPr lang="en-US" sz="1600" dirty="0" smtClean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IEOR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Emerging Area Professor </a:t>
            </a:r>
            <a:r>
              <a:rPr lang="en-US" sz="1600" dirty="0" smtClean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Award, UC Berkeley</a:t>
            </a:r>
            <a:endParaRPr lang="en-US" sz="1600" dirty="0">
              <a:solidFill>
                <a:schemeClr val="bg1"/>
              </a:solidFill>
              <a:latin typeface="Helvetica Neue Light"/>
              <a:cs typeface="Helvetica Neue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44591" y="325795"/>
            <a:ext cx="1297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About Me: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748753" y="2248140"/>
            <a:ext cx="7772400" cy="1470025"/>
          </a:xfrm>
          <a:solidFill>
            <a:schemeClr val="dk1">
              <a:alpha val="74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Covariance and Correlation of Multiple Signals</a:t>
            </a:r>
            <a:br>
              <a:rPr lang="en-US" dirty="0" smtClean="0"/>
            </a:br>
            <a:r>
              <a:rPr lang="en-US" sz="2400" dirty="0" smtClean="0"/>
              <a:t>Data X: A Course on Data, Signals, and Systems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27166" y="231586"/>
            <a:ext cx="3880743" cy="923330"/>
          </a:xfrm>
          <a:prstGeom prst="rect">
            <a:avLst/>
          </a:prstGeom>
          <a:solidFill>
            <a:schemeClr val="dk1">
              <a:alpha val="4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Courier New"/>
                <a:cs typeface="Courier New"/>
              </a:rPr>
              <a:t>Data</a:t>
            </a:r>
            <a:r>
              <a:rPr lang="en-US" sz="5400" dirty="0" smtClean="0">
                <a:latin typeface="Arial Narrow"/>
                <a:cs typeface="Arial Narrow"/>
              </a:rPr>
              <a:t> </a:t>
            </a:r>
            <a:r>
              <a:rPr lang="en-US" sz="8000" baseline="30000" dirty="0" smtClean="0">
                <a:latin typeface="Courier New"/>
                <a:cs typeface="Courier New"/>
              </a:rPr>
              <a:t>X</a:t>
            </a:r>
            <a:endParaRPr lang="en-US" dirty="0">
              <a:latin typeface="Optima"/>
              <a:cs typeface="Optima"/>
            </a:endParaRPr>
          </a:p>
        </p:txBody>
      </p:sp>
    </p:spTree>
    <p:extLst>
      <p:ext uri="{BB962C8B-B14F-4D97-AF65-F5344CB8AC3E}">
        <p14:creationId xmlns:p14="http://schemas.microsoft.com/office/powerpoint/2010/main" val="86821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Pandas will create a correlation matrix with “columns”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283" y="2027145"/>
            <a:ext cx="6644528" cy="3164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095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3784" y="932066"/>
            <a:ext cx="6757343" cy="50130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Approaches to the Data </a:t>
            </a:r>
            <a:r>
              <a:rPr lang="en-US" smtClean="0"/>
              <a:t>Sequences in Tables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59108" y="1674701"/>
            <a:ext cx="2843086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Discrete </a:t>
            </a:r>
            <a:r>
              <a:rPr lang="en-US" sz="1350" dirty="0"/>
              <a:t>data for each source A, B, C.. </a:t>
            </a:r>
            <a:endParaRPr lang="en-US" sz="1350" dirty="0"/>
          </a:p>
          <a:p>
            <a:r>
              <a:rPr lang="en-US" sz="1350" dirty="0" err="1"/>
              <a:t>x</a:t>
            </a:r>
            <a:r>
              <a:rPr lang="en-US" sz="1350" baseline="-25000" dirty="0" err="1"/>
              <a:t>n</a:t>
            </a:r>
            <a:r>
              <a:rPr lang="en-US" sz="1350" dirty="0"/>
              <a:t> = x1, x2, x3,  …</a:t>
            </a:r>
          </a:p>
        </p:txBody>
      </p:sp>
      <p:pic>
        <p:nvPicPr>
          <p:cNvPr id="5" name="Picture 4" descr="image9_12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" t="12334" r="73728"/>
          <a:stretch/>
        </p:blipFill>
        <p:spPr>
          <a:xfrm>
            <a:off x="-2100326" y="765745"/>
            <a:ext cx="747572" cy="1441583"/>
          </a:xfrm>
          <a:prstGeom prst="rect">
            <a:avLst/>
          </a:prstGeom>
        </p:spPr>
      </p:pic>
      <p:pic>
        <p:nvPicPr>
          <p:cNvPr id="8" name="Picture 7" descr="imgr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920" y="991032"/>
            <a:ext cx="1179350" cy="66264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13114" y="2384223"/>
            <a:ext cx="1005752" cy="12695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One row for each source </a:t>
            </a:r>
          </a:p>
          <a:p>
            <a:r>
              <a:rPr lang="en-US" sz="1350" dirty="0"/>
              <a:t>A, B, C, D..</a:t>
            </a:r>
          </a:p>
          <a:p>
            <a:endParaRPr lang="en-US" sz="1350" dirty="0"/>
          </a:p>
          <a:p>
            <a:r>
              <a:rPr lang="en-US" sz="900" dirty="0" err="1"/>
              <a:t>Eg</a:t>
            </a:r>
            <a:r>
              <a:rPr lang="en-US" sz="900" dirty="0"/>
              <a:t> </a:t>
            </a:r>
            <a:r>
              <a:rPr lang="en-US" sz="900" dirty="0" err="1"/>
              <a:t>Numpy</a:t>
            </a:r>
            <a:r>
              <a:rPr lang="en-US" sz="900" dirty="0"/>
              <a:t> arrays</a:t>
            </a:r>
            <a:endParaRPr lang="en-US" sz="900" dirty="0"/>
          </a:p>
        </p:txBody>
      </p:sp>
      <p:sp>
        <p:nvSpPr>
          <p:cNvPr id="14" name="Rectangle 13"/>
          <p:cNvSpPr/>
          <p:nvPr/>
        </p:nvSpPr>
        <p:spPr>
          <a:xfrm>
            <a:off x="1598426" y="2241472"/>
            <a:ext cx="1794230" cy="123936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TextBox 14"/>
          <p:cNvSpPr txBox="1"/>
          <p:nvPr/>
        </p:nvSpPr>
        <p:spPr>
          <a:xfrm>
            <a:off x="1352374" y="2384224"/>
            <a:ext cx="1560989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A:   x1</a:t>
            </a:r>
            <a:r>
              <a:rPr lang="en-US" sz="1350" dirty="0"/>
              <a:t>, x2, x3,  </a:t>
            </a:r>
            <a:r>
              <a:rPr lang="en-US" sz="1350" dirty="0"/>
              <a:t>…</a:t>
            </a:r>
            <a:endParaRPr lang="en-US" sz="1350" dirty="0"/>
          </a:p>
          <a:p>
            <a:r>
              <a:rPr lang="en-US" sz="1350" dirty="0"/>
              <a:t>B:   x1</a:t>
            </a:r>
            <a:r>
              <a:rPr lang="en-US" sz="1350" dirty="0"/>
              <a:t>, x2, x3,  </a:t>
            </a:r>
            <a:r>
              <a:rPr lang="en-US" sz="1350" dirty="0"/>
              <a:t>…</a:t>
            </a:r>
            <a:endParaRPr lang="en-US" sz="1350" dirty="0"/>
          </a:p>
          <a:p>
            <a:r>
              <a:rPr lang="en-US" sz="1350" dirty="0"/>
              <a:t>C:   x1</a:t>
            </a:r>
            <a:r>
              <a:rPr lang="en-US" sz="1350" dirty="0"/>
              <a:t>, x2, x3,  </a:t>
            </a:r>
            <a:r>
              <a:rPr lang="en-US" sz="1350" dirty="0"/>
              <a:t>…</a:t>
            </a:r>
          </a:p>
          <a:p>
            <a:r>
              <a:rPr lang="en-US" sz="1350" dirty="0"/>
              <a:t>D:   x1</a:t>
            </a:r>
            <a:r>
              <a:rPr lang="en-US" sz="1350" dirty="0"/>
              <a:t>, x2, x3,  …</a:t>
            </a:r>
          </a:p>
          <a:p>
            <a:endParaRPr lang="en-US" sz="1350" dirty="0"/>
          </a:p>
        </p:txBody>
      </p:sp>
      <p:sp>
        <p:nvSpPr>
          <p:cNvPr id="16" name="TextBox 15"/>
          <p:cNvSpPr txBox="1"/>
          <p:nvPr/>
        </p:nvSpPr>
        <p:spPr>
          <a:xfrm>
            <a:off x="127291" y="3940101"/>
            <a:ext cx="1205555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One column </a:t>
            </a:r>
          </a:p>
          <a:p>
            <a:r>
              <a:rPr lang="en-US" sz="1350" dirty="0"/>
              <a:t>for each series: </a:t>
            </a:r>
          </a:p>
          <a:p>
            <a:r>
              <a:rPr lang="en-US" sz="1350" dirty="0"/>
              <a:t>A , B, C, D..</a:t>
            </a:r>
          </a:p>
          <a:p>
            <a:endParaRPr lang="en-US" sz="1350" dirty="0"/>
          </a:p>
          <a:p>
            <a:r>
              <a:rPr lang="en-US" sz="900" dirty="0" err="1"/>
              <a:t>eg</a:t>
            </a:r>
            <a:r>
              <a:rPr lang="en-US" sz="900" dirty="0"/>
              <a:t> Pandas</a:t>
            </a:r>
          </a:p>
          <a:p>
            <a:r>
              <a:rPr lang="en-US" sz="900" dirty="0"/>
              <a:t>(add rows with every new time sample)</a:t>
            </a:r>
            <a:endParaRPr lang="en-US" sz="1350" dirty="0"/>
          </a:p>
        </p:txBody>
      </p:sp>
      <p:sp>
        <p:nvSpPr>
          <p:cNvPr id="17" name="Rectangle 16"/>
          <p:cNvSpPr/>
          <p:nvPr/>
        </p:nvSpPr>
        <p:spPr>
          <a:xfrm>
            <a:off x="1625320" y="3886313"/>
            <a:ext cx="1404299" cy="1516043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extBox 18"/>
          <p:cNvSpPr txBox="1"/>
          <p:nvPr/>
        </p:nvSpPr>
        <p:spPr>
          <a:xfrm>
            <a:off x="1611872" y="3627722"/>
            <a:ext cx="348172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A</a:t>
            </a:r>
            <a:endParaRPr lang="en-US" sz="1350" dirty="0"/>
          </a:p>
          <a:p>
            <a:r>
              <a:rPr lang="en-US" sz="1350" dirty="0"/>
              <a:t>x1</a:t>
            </a:r>
          </a:p>
          <a:p>
            <a:r>
              <a:rPr lang="en-US" sz="1350" dirty="0"/>
              <a:t>x2</a:t>
            </a:r>
          </a:p>
          <a:p>
            <a:r>
              <a:rPr lang="en-US" sz="1350" dirty="0"/>
              <a:t>x3</a:t>
            </a:r>
          </a:p>
          <a:p>
            <a:r>
              <a:rPr lang="en-US" sz="1350" dirty="0"/>
              <a:t>.</a:t>
            </a:r>
          </a:p>
          <a:p>
            <a:r>
              <a:rPr lang="en-US" sz="1350" dirty="0"/>
              <a:t>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937514" y="3627722"/>
            <a:ext cx="348172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B</a:t>
            </a:r>
            <a:endParaRPr lang="en-US" sz="1350" dirty="0"/>
          </a:p>
          <a:p>
            <a:r>
              <a:rPr lang="en-US" sz="1350" dirty="0"/>
              <a:t>x1</a:t>
            </a:r>
          </a:p>
          <a:p>
            <a:r>
              <a:rPr lang="en-US" sz="1350" dirty="0"/>
              <a:t>x2</a:t>
            </a:r>
          </a:p>
          <a:p>
            <a:r>
              <a:rPr lang="en-US" sz="1350" dirty="0"/>
              <a:t>x3</a:t>
            </a:r>
          </a:p>
          <a:p>
            <a:r>
              <a:rPr lang="en-US" sz="1350" dirty="0"/>
              <a:t>.</a:t>
            </a:r>
          </a:p>
          <a:p>
            <a:r>
              <a:rPr lang="en-US" sz="1350" dirty="0"/>
              <a:t>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263214" y="3622915"/>
            <a:ext cx="348172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C</a:t>
            </a:r>
            <a:endParaRPr lang="en-US" sz="1350" dirty="0"/>
          </a:p>
          <a:p>
            <a:r>
              <a:rPr lang="en-US" sz="1350" dirty="0"/>
              <a:t>x1</a:t>
            </a:r>
          </a:p>
          <a:p>
            <a:r>
              <a:rPr lang="en-US" sz="1350" dirty="0"/>
              <a:t>x2</a:t>
            </a:r>
          </a:p>
          <a:p>
            <a:r>
              <a:rPr lang="en-US" sz="1350" dirty="0"/>
              <a:t>x3</a:t>
            </a:r>
          </a:p>
          <a:p>
            <a:r>
              <a:rPr lang="en-US" sz="1350" dirty="0"/>
              <a:t>.</a:t>
            </a:r>
          </a:p>
          <a:p>
            <a:r>
              <a:rPr lang="en-US" sz="1350" dirty="0"/>
              <a:t>.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2671594" y="2546819"/>
            <a:ext cx="1034447" cy="7571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1849964" y="2390216"/>
            <a:ext cx="714054" cy="276999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TextBox 24"/>
          <p:cNvSpPr txBox="1"/>
          <p:nvPr/>
        </p:nvSpPr>
        <p:spPr>
          <a:xfrm>
            <a:off x="3923714" y="3125105"/>
            <a:ext cx="1103892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Filters, </a:t>
            </a:r>
          </a:p>
          <a:p>
            <a:r>
              <a:rPr lang="en-US" sz="1350" dirty="0"/>
              <a:t>functions,</a:t>
            </a:r>
          </a:p>
          <a:p>
            <a:r>
              <a:rPr lang="en-US" sz="1350" dirty="0"/>
              <a:t>c</a:t>
            </a:r>
            <a:r>
              <a:rPr lang="en-US" sz="1350" dirty="0"/>
              <a:t>onvolution..</a:t>
            </a:r>
            <a:endParaRPr lang="en-US" sz="1350" dirty="0"/>
          </a:p>
        </p:txBody>
      </p:sp>
      <p:sp>
        <p:nvSpPr>
          <p:cNvPr id="27" name="Rectangle 26"/>
          <p:cNvSpPr/>
          <p:nvPr/>
        </p:nvSpPr>
        <p:spPr>
          <a:xfrm>
            <a:off x="5509912" y="2064577"/>
            <a:ext cx="1086776" cy="123936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8" name="TextBox 27"/>
          <p:cNvSpPr txBox="1"/>
          <p:nvPr/>
        </p:nvSpPr>
        <p:spPr>
          <a:xfrm>
            <a:off x="5280184" y="1993446"/>
            <a:ext cx="156098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	</a:t>
            </a:r>
            <a:r>
              <a:rPr lang="en-US" sz="1350" dirty="0"/>
              <a:t>u  </a:t>
            </a:r>
            <a:r>
              <a:rPr lang="en-US" sz="1350" dirty="0" err="1"/>
              <a:t>st.</a:t>
            </a:r>
            <a:r>
              <a:rPr lang="en-US" sz="1350" dirty="0"/>
              <a:t> </a:t>
            </a:r>
            <a:r>
              <a:rPr lang="en-US" sz="1350" dirty="0"/>
              <a:t> </a:t>
            </a:r>
          </a:p>
          <a:p>
            <a:r>
              <a:rPr lang="en-US" sz="1350" dirty="0"/>
              <a:t>A:   f1</a:t>
            </a:r>
            <a:r>
              <a:rPr lang="en-US" sz="1350" dirty="0"/>
              <a:t>, </a:t>
            </a:r>
            <a:r>
              <a:rPr lang="en-US" sz="1350" dirty="0"/>
              <a:t>f2</a:t>
            </a:r>
            <a:r>
              <a:rPr lang="en-US" sz="1350" dirty="0"/>
              <a:t>, </a:t>
            </a:r>
            <a:r>
              <a:rPr lang="en-US" sz="1350" dirty="0"/>
              <a:t>f3</a:t>
            </a:r>
            <a:r>
              <a:rPr lang="en-US" sz="1350" dirty="0"/>
              <a:t>,  </a:t>
            </a:r>
            <a:r>
              <a:rPr lang="en-US" sz="1350" dirty="0"/>
              <a:t>…</a:t>
            </a:r>
            <a:endParaRPr lang="en-US" sz="1350" dirty="0"/>
          </a:p>
          <a:p>
            <a:r>
              <a:rPr lang="en-US" sz="1350" dirty="0"/>
              <a:t>B:   f1</a:t>
            </a:r>
            <a:r>
              <a:rPr lang="en-US" sz="1350" dirty="0"/>
              <a:t>, </a:t>
            </a:r>
            <a:r>
              <a:rPr lang="en-US" sz="1350" dirty="0"/>
              <a:t>f2</a:t>
            </a:r>
            <a:r>
              <a:rPr lang="en-US" sz="1350" dirty="0"/>
              <a:t>, </a:t>
            </a:r>
            <a:r>
              <a:rPr lang="en-US" sz="1350" dirty="0"/>
              <a:t>f3</a:t>
            </a:r>
            <a:r>
              <a:rPr lang="en-US" sz="1350" dirty="0"/>
              <a:t>,  </a:t>
            </a:r>
            <a:r>
              <a:rPr lang="en-US" sz="1350" dirty="0"/>
              <a:t>…</a:t>
            </a:r>
            <a:endParaRPr lang="en-US" sz="1350" dirty="0"/>
          </a:p>
          <a:p>
            <a:r>
              <a:rPr lang="en-US" sz="1350" dirty="0"/>
              <a:t>C:   f1</a:t>
            </a:r>
            <a:r>
              <a:rPr lang="en-US" sz="1350" dirty="0"/>
              <a:t>, </a:t>
            </a:r>
            <a:r>
              <a:rPr lang="en-US" sz="1350" dirty="0"/>
              <a:t>f2</a:t>
            </a:r>
            <a:r>
              <a:rPr lang="en-US" sz="1350" dirty="0"/>
              <a:t>, </a:t>
            </a:r>
            <a:r>
              <a:rPr lang="en-US" sz="1350" dirty="0"/>
              <a:t>f3</a:t>
            </a:r>
            <a:r>
              <a:rPr lang="en-US" sz="1350" dirty="0"/>
              <a:t>,  </a:t>
            </a:r>
            <a:r>
              <a:rPr lang="en-US" sz="1350" dirty="0"/>
              <a:t>…</a:t>
            </a:r>
          </a:p>
          <a:p>
            <a:r>
              <a:rPr lang="en-US" sz="1350" dirty="0"/>
              <a:t>D:   f1</a:t>
            </a:r>
            <a:r>
              <a:rPr lang="en-US" sz="1350" dirty="0"/>
              <a:t>, </a:t>
            </a:r>
            <a:r>
              <a:rPr lang="en-US" sz="1350" dirty="0"/>
              <a:t>f2</a:t>
            </a:r>
            <a:r>
              <a:rPr lang="en-US" sz="1350" dirty="0"/>
              <a:t>, </a:t>
            </a:r>
            <a:r>
              <a:rPr lang="en-US" sz="1350" dirty="0"/>
              <a:t>f3</a:t>
            </a:r>
            <a:r>
              <a:rPr lang="en-US" sz="1350" dirty="0"/>
              <a:t>,  …</a:t>
            </a:r>
          </a:p>
          <a:p>
            <a:endParaRPr lang="en-US" sz="1350" dirty="0"/>
          </a:p>
        </p:txBody>
      </p:sp>
      <p:sp>
        <p:nvSpPr>
          <p:cNvPr id="30" name="TextBox 29"/>
          <p:cNvSpPr txBox="1"/>
          <p:nvPr/>
        </p:nvSpPr>
        <p:spPr>
          <a:xfrm>
            <a:off x="5259386" y="1645014"/>
            <a:ext cx="177644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Each row is a source: A, B, C..</a:t>
            </a:r>
          </a:p>
          <a:p>
            <a:r>
              <a:rPr lang="en-US" sz="1050" dirty="0"/>
              <a:t>Columns are features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1675141" y="4110901"/>
            <a:ext cx="874355" cy="632549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2680075" y="3724818"/>
            <a:ext cx="1000970" cy="5827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7470733" y="4231921"/>
            <a:ext cx="139012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Correlation of sources</a:t>
            </a:r>
          </a:p>
          <a:p>
            <a:r>
              <a:rPr lang="en-US" sz="1050" dirty="0"/>
              <a:t>over a time period</a:t>
            </a:r>
            <a:endParaRPr lang="en-US" sz="1050" dirty="0"/>
          </a:p>
        </p:txBody>
      </p:sp>
      <p:sp>
        <p:nvSpPr>
          <p:cNvPr id="39" name="TextBox 38"/>
          <p:cNvSpPr txBox="1"/>
          <p:nvPr/>
        </p:nvSpPr>
        <p:spPr>
          <a:xfrm>
            <a:off x="7365426" y="4591951"/>
            <a:ext cx="1733167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200" dirty="0"/>
              <a:t>	A	B	C</a:t>
            </a:r>
          </a:p>
          <a:p>
            <a:r>
              <a:rPr lang="en-US" sz="1200" dirty="0"/>
              <a:t>A	1	.3	-.2</a:t>
            </a:r>
          </a:p>
          <a:p>
            <a:r>
              <a:rPr lang="en-US" sz="1200" dirty="0"/>
              <a:t>B	-2	1	.4</a:t>
            </a:r>
          </a:p>
          <a:p>
            <a:r>
              <a:rPr lang="en-US" sz="1200" dirty="0"/>
              <a:t>C	0	-.6	1</a:t>
            </a:r>
            <a:endParaRPr lang="en-US" sz="1200" dirty="0"/>
          </a:p>
        </p:txBody>
      </p:sp>
      <p:cxnSp>
        <p:nvCxnSpPr>
          <p:cNvPr id="45" name="Straight Arrow Connector 44"/>
          <p:cNvCxnSpPr/>
          <p:nvPr/>
        </p:nvCxnSpPr>
        <p:spPr>
          <a:xfrm flipV="1">
            <a:off x="4766317" y="3125105"/>
            <a:ext cx="297239" cy="2132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7483485" y="2054424"/>
            <a:ext cx="1733167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200" dirty="0"/>
              <a:t>	f1	f2	f3</a:t>
            </a:r>
          </a:p>
          <a:p>
            <a:r>
              <a:rPr lang="en-US" sz="1200" dirty="0"/>
              <a:t>f1	1	.3	-.2</a:t>
            </a:r>
          </a:p>
          <a:p>
            <a:r>
              <a:rPr lang="en-US" sz="1200" dirty="0"/>
              <a:t>f2	-2	1	.4</a:t>
            </a:r>
          </a:p>
          <a:p>
            <a:r>
              <a:rPr lang="en-US" sz="1200" dirty="0"/>
              <a:t>f3	0	-.6	1</a:t>
            </a:r>
            <a:endParaRPr lang="en-US" sz="1200" dirty="0"/>
          </a:p>
        </p:txBody>
      </p:sp>
      <p:sp>
        <p:nvSpPr>
          <p:cNvPr id="48" name="TextBox 47"/>
          <p:cNvSpPr txBox="1"/>
          <p:nvPr/>
        </p:nvSpPr>
        <p:spPr>
          <a:xfrm>
            <a:off x="7460204" y="1251183"/>
            <a:ext cx="1361190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Predictions or </a:t>
            </a:r>
            <a:br>
              <a:rPr lang="en-US" sz="1200" dirty="0"/>
            </a:br>
            <a:r>
              <a:rPr lang="en-US" sz="1200" dirty="0"/>
              <a:t>classifications on </a:t>
            </a:r>
          </a:p>
          <a:p>
            <a:r>
              <a:rPr lang="en-US" sz="1200" dirty="0"/>
              <a:t>A, B, C</a:t>
            </a:r>
            <a:endParaRPr lang="en-US" sz="1200" dirty="0"/>
          </a:p>
        </p:txBody>
      </p:sp>
      <p:cxnSp>
        <p:nvCxnSpPr>
          <p:cNvPr id="49" name="Straight Arrow Connector 48"/>
          <p:cNvCxnSpPr/>
          <p:nvPr/>
        </p:nvCxnSpPr>
        <p:spPr>
          <a:xfrm flipV="1">
            <a:off x="6730886" y="1794172"/>
            <a:ext cx="634539" cy="61369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7384595" y="2838157"/>
            <a:ext cx="143679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Correlation of features over all sources</a:t>
            </a:r>
            <a:endParaRPr lang="en-US" sz="1050" dirty="0"/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6769735" y="2614392"/>
            <a:ext cx="469264" cy="57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3069481" y="5269354"/>
            <a:ext cx="4114899" cy="987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5494839" y="3771394"/>
            <a:ext cx="1086776" cy="123936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0" name="TextBox 59"/>
          <p:cNvSpPr txBox="1"/>
          <p:nvPr/>
        </p:nvSpPr>
        <p:spPr>
          <a:xfrm>
            <a:off x="5263294" y="3835471"/>
            <a:ext cx="1560989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1</a:t>
            </a:r>
            <a:r>
              <a:rPr lang="en-US" sz="1350" dirty="0"/>
              <a:t>:   f1</a:t>
            </a:r>
            <a:r>
              <a:rPr lang="en-US" sz="1350" dirty="0"/>
              <a:t>, </a:t>
            </a:r>
            <a:r>
              <a:rPr lang="en-US" sz="1350" dirty="0"/>
              <a:t>f2</a:t>
            </a:r>
            <a:r>
              <a:rPr lang="en-US" sz="1350" dirty="0"/>
              <a:t>, </a:t>
            </a:r>
            <a:r>
              <a:rPr lang="en-US" sz="1350" dirty="0"/>
              <a:t>f3</a:t>
            </a:r>
            <a:r>
              <a:rPr lang="en-US" sz="1350" dirty="0"/>
              <a:t>,  </a:t>
            </a:r>
            <a:r>
              <a:rPr lang="en-US" sz="1350" dirty="0"/>
              <a:t>…</a:t>
            </a:r>
            <a:endParaRPr lang="en-US" sz="1350" dirty="0"/>
          </a:p>
          <a:p>
            <a:r>
              <a:rPr lang="en-US" sz="1350" dirty="0"/>
              <a:t>2</a:t>
            </a:r>
            <a:r>
              <a:rPr lang="en-US" sz="1350" dirty="0"/>
              <a:t>:   f1</a:t>
            </a:r>
            <a:r>
              <a:rPr lang="en-US" sz="1350" dirty="0"/>
              <a:t>, </a:t>
            </a:r>
            <a:r>
              <a:rPr lang="en-US" sz="1350" dirty="0"/>
              <a:t>f2</a:t>
            </a:r>
            <a:r>
              <a:rPr lang="en-US" sz="1350" dirty="0"/>
              <a:t>, </a:t>
            </a:r>
            <a:r>
              <a:rPr lang="en-US" sz="1350" dirty="0"/>
              <a:t>f3</a:t>
            </a:r>
            <a:r>
              <a:rPr lang="en-US" sz="1350" dirty="0"/>
              <a:t>,  </a:t>
            </a:r>
            <a:r>
              <a:rPr lang="en-US" sz="1350" dirty="0"/>
              <a:t>…</a:t>
            </a:r>
            <a:endParaRPr lang="en-US" sz="1350" dirty="0"/>
          </a:p>
          <a:p>
            <a:r>
              <a:rPr lang="en-US" sz="1350" dirty="0"/>
              <a:t>3</a:t>
            </a:r>
            <a:r>
              <a:rPr lang="en-US" sz="1350" dirty="0"/>
              <a:t>:   f1</a:t>
            </a:r>
            <a:r>
              <a:rPr lang="en-US" sz="1350" dirty="0"/>
              <a:t>, </a:t>
            </a:r>
            <a:r>
              <a:rPr lang="en-US" sz="1350" dirty="0"/>
              <a:t>f2</a:t>
            </a:r>
            <a:r>
              <a:rPr lang="en-US" sz="1350" dirty="0"/>
              <a:t>, </a:t>
            </a:r>
            <a:r>
              <a:rPr lang="en-US" sz="1350" dirty="0"/>
              <a:t>f3</a:t>
            </a:r>
            <a:r>
              <a:rPr lang="en-US" sz="1350" dirty="0"/>
              <a:t>,  </a:t>
            </a:r>
            <a:r>
              <a:rPr lang="en-US" sz="1350" dirty="0"/>
              <a:t>…</a:t>
            </a:r>
          </a:p>
          <a:p>
            <a:r>
              <a:rPr lang="en-US" sz="1350" dirty="0"/>
              <a:t>4</a:t>
            </a:r>
            <a:r>
              <a:rPr lang="en-US" sz="1350" dirty="0"/>
              <a:t>:   f1</a:t>
            </a:r>
            <a:r>
              <a:rPr lang="en-US" sz="1350" dirty="0"/>
              <a:t>, </a:t>
            </a:r>
            <a:r>
              <a:rPr lang="en-US" sz="1350" dirty="0"/>
              <a:t>f2</a:t>
            </a:r>
            <a:r>
              <a:rPr lang="en-US" sz="1350" dirty="0"/>
              <a:t>, </a:t>
            </a:r>
            <a:r>
              <a:rPr lang="en-US" sz="1350" dirty="0"/>
              <a:t>f3</a:t>
            </a:r>
            <a:r>
              <a:rPr lang="en-US" sz="1350" dirty="0"/>
              <a:t>,  …</a:t>
            </a:r>
          </a:p>
          <a:p>
            <a:endParaRPr lang="en-US" sz="1350" dirty="0"/>
          </a:p>
        </p:txBody>
      </p:sp>
      <p:sp>
        <p:nvSpPr>
          <p:cNvPr id="61" name="TextBox 60"/>
          <p:cNvSpPr txBox="1"/>
          <p:nvPr/>
        </p:nvSpPr>
        <p:spPr>
          <a:xfrm>
            <a:off x="5259387" y="3361942"/>
            <a:ext cx="149839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Each row is </a:t>
            </a:r>
            <a:r>
              <a:rPr lang="en-US" sz="1050"/>
              <a:t>a time</a:t>
            </a:r>
          </a:p>
          <a:p>
            <a:r>
              <a:rPr lang="en-US" sz="1050" dirty="0"/>
              <a:t>columns are features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411942" y="3855947"/>
            <a:ext cx="272832" cy="1131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1</a:t>
            </a:r>
          </a:p>
          <a:p>
            <a:r>
              <a:rPr lang="en-US" sz="1350" dirty="0"/>
              <a:t>2</a:t>
            </a:r>
          </a:p>
          <a:p>
            <a:r>
              <a:rPr lang="en-US" sz="1350" dirty="0"/>
              <a:t>3</a:t>
            </a:r>
          </a:p>
          <a:p>
            <a:r>
              <a:rPr lang="en-US" sz="1350" dirty="0"/>
              <a:t>.</a:t>
            </a:r>
          </a:p>
          <a:p>
            <a:r>
              <a:rPr lang="en-US" sz="1350" dirty="0"/>
              <a:t>.</a:t>
            </a:r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4783672" y="3835470"/>
            <a:ext cx="260729" cy="1803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7460204" y="3484487"/>
            <a:ext cx="1361190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Predictions or </a:t>
            </a:r>
            <a:br>
              <a:rPr lang="en-US" sz="1200" dirty="0"/>
            </a:br>
            <a:r>
              <a:rPr lang="en-US" sz="1200" dirty="0"/>
              <a:t>classifications on </a:t>
            </a:r>
          </a:p>
          <a:p>
            <a:r>
              <a:rPr lang="en-US" sz="1200" dirty="0"/>
              <a:t>Time 1, 2, 3 ..</a:t>
            </a:r>
            <a:endParaRPr lang="en-US" sz="1200" dirty="0"/>
          </a:p>
        </p:txBody>
      </p:sp>
      <p:cxnSp>
        <p:nvCxnSpPr>
          <p:cNvPr id="77" name="Straight Arrow Connector 76"/>
          <p:cNvCxnSpPr/>
          <p:nvPr/>
        </p:nvCxnSpPr>
        <p:spPr>
          <a:xfrm flipV="1">
            <a:off x="6757777" y="3794933"/>
            <a:ext cx="445568" cy="1920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6757778" y="4505347"/>
            <a:ext cx="426602" cy="1832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4443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Correlation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758" y="4227729"/>
            <a:ext cx="5345366" cy="95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509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Correlation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4637" y="1717720"/>
            <a:ext cx="6612518" cy="98378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1659" y="3180426"/>
            <a:ext cx="2588156" cy="23648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1657" y="4029550"/>
            <a:ext cx="5238740" cy="71437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9728" y="5026835"/>
            <a:ext cx="1129534" cy="23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30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Correlation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498"/>
          <a:stretch/>
        </p:blipFill>
        <p:spPr>
          <a:xfrm>
            <a:off x="1626781" y="1888553"/>
            <a:ext cx="2521601" cy="9036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-30" r="30842"/>
          <a:stretch/>
        </p:blipFill>
        <p:spPr>
          <a:xfrm>
            <a:off x="1626780" y="3429001"/>
            <a:ext cx="5155315" cy="1295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328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Conversions from Real Time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Single Signals (an array)</a:t>
            </a:r>
          </a:p>
          <a:p>
            <a:r>
              <a:rPr lang="en-US" dirty="0" smtClean="0"/>
              <a:t>Fourier </a:t>
            </a:r>
            <a:r>
              <a:rPr lang="en-US" dirty="0" err="1" smtClean="0"/>
              <a:t>Tansform</a:t>
            </a:r>
            <a:r>
              <a:rPr lang="en-US" dirty="0"/>
              <a:t>:</a:t>
            </a:r>
            <a:r>
              <a:rPr lang="en-US" dirty="0" smtClean="0"/>
              <a:t> DTFT and FFT -&gt; features that have spectral information </a:t>
            </a:r>
          </a:p>
          <a:p>
            <a:r>
              <a:rPr lang="en-US" dirty="0" smtClean="0"/>
              <a:t>Pattern Matching  -&gt; feature = does the pattern exist, or how strongly</a:t>
            </a:r>
          </a:p>
          <a:p>
            <a:r>
              <a:rPr lang="en-US" dirty="0" smtClean="0"/>
              <a:t>More types of scoring: mapping a vector to a single number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Multiple Inputs (multiple arrays or a matrix)</a:t>
            </a:r>
          </a:p>
          <a:p>
            <a:r>
              <a:rPr lang="en-US" dirty="0" smtClean="0"/>
              <a:t>Cross correlation </a:t>
            </a:r>
            <a:r>
              <a:rPr lang="en-US" dirty="0"/>
              <a:t>m</a:t>
            </a:r>
            <a:r>
              <a:rPr lang="en-US" dirty="0" smtClean="0"/>
              <a:t>atrix </a:t>
            </a:r>
          </a:p>
          <a:p>
            <a:r>
              <a:rPr lang="en-US" dirty="0" err="1" smtClean="0"/>
              <a:t>Jacobian</a:t>
            </a:r>
            <a:r>
              <a:rPr lang="en-US" dirty="0" smtClean="0"/>
              <a:t> Matrix  – What is causing the most change?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003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0500" y="1944094"/>
            <a:ext cx="6151427" cy="208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18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5900" y="3100782"/>
            <a:ext cx="6172200" cy="50130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End of Section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038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Examples: Correlation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3116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Correlation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677" y="4493970"/>
            <a:ext cx="7127154" cy="1270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146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01749"/>
            <a:ext cx="8229600" cy="668408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dirty="0" smtClean="0"/>
              <a:t>Multiple Signals: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972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Correlation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49" y="1147292"/>
            <a:ext cx="8816690" cy="13117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210" y="3097568"/>
            <a:ext cx="3450875" cy="31531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210" y="4229734"/>
            <a:ext cx="6984986" cy="95249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303" y="5559445"/>
            <a:ext cx="1506045" cy="314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664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91376"/>
            <a:ext cx="8229600" cy="668408"/>
          </a:xfrm>
        </p:spPr>
        <p:txBody>
          <a:bodyPr/>
          <a:lstStyle/>
          <a:p>
            <a:r>
              <a:rPr lang="en-US" dirty="0" smtClean="0"/>
              <a:t>End of Section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240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Correlation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498"/>
          <a:stretch/>
        </p:blipFill>
        <p:spPr>
          <a:xfrm>
            <a:off x="645039" y="1375069"/>
            <a:ext cx="3362135" cy="12048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-30" r="30842"/>
          <a:stretch/>
        </p:blipFill>
        <p:spPr>
          <a:xfrm>
            <a:off x="645039" y="3429000"/>
            <a:ext cx="6873753" cy="172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613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Conversions from Real Time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Single Signals (an array)</a:t>
            </a:r>
          </a:p>
          <a:p>
            <a:r>
              <a:rPr lang="en-US" dirty="0" smtClean="0"/>
              <a:t>Fourier </a:t>
            </a:r>
            <a:r>
              <a:rPr lang="en-US" dirty="0" err="1" smtClean="0"/>
              <a:t>Tansform</a:t>
            </a:r>
            <a:r>
              <a:rPr lang="en-US" dirty="0"/>
              <a:t>:</a:t>
            </a:r>
            <a:r>
              <a:rPr lang="en-US" dirty="0" smtClean="0"/>
              <a:t> DTFT and FFT -&gt; features that have spectral information </a:t>
            </a:r>
          </a:p>
          <a:p>
            <a:r>
              <a:rPr lang="en-US" dirty="0" smtClean="0"/>
              <a:t>Pattern Matching  -&gt; feature = does the pattern exist, or how strongly</a:t>
            </a:r>
          </a:p>
          <a:p>
            <a:r>
              <a:rPr lang="en-US" dirty="0" smtClean="0"/>
              <a:t>More types of scoring: mapping a vector to a single number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Multiple Inputs (multiple arrays or a matrix)</a:t>
            </a:r>
          </a:p>
          <a:p>
            <a:r>
              <a:rPr lang="en-US" dirty="0" smtClean="0"/>
              <a:t>Cross correlation </a:t>
            </a:r>
            <a:r>
              <a:rPr lang="en-US" dirty="0"/>
              <a:t>m</a:t>
            </a:r>
            <a:r>
              <a:rPr lang="en-US" dirty="0" smtClean="0"/>
              <a:t>atrix </a:t>
            </a:r>
          </a:p>
          <a:p>
            <a:r>
              <a:rPr lang="en-US" dirty="0" err="1" smtClean="0"/>
              <a:t>Jacobian</a:t>
            </a:r>
            <a:r>
              <a:rPr lang="en-US" dirty="0" smtClean="0"/>
              <a:t> Matrix  – What is causing the most change?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926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32" y="1449125"/>
            <a:ext cx="8201903" cy="2783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229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Correlation and Covariance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37813"/>
          <a:stretch/>
        </p:blipFill>
        <p:spPr>
          <a:xfrm>
            <a:off x="685799" y="1234721"/>
            <a:ext cx="6311421" cy="12153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333" y="5918814"/>
            <a:ext cx="2853504" cy="19129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3032478"/>
            <a:ext cx="3416300" cy="2768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4086" y="2462915"/>
            <a:ext cx="4457700" cy="762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7363257"/>
            <a:ext cx="6311421" cy="195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364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Correlation and Covariance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37813"/>
          <a:stretch/>
        </p:blipFill>
        <p:spPr>
          <a:xfrm>
            <a:off x="685799" y="1234721"/>
            <a:ext cx="6311421" cy="12153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333" y="5918814"/>
            <a:ext cx="2853504" cy="19129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3032478"/>
            <a:ext cx="3416300" cy="2768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4086" y="2462915"/>
            <a:ext cx="4457700" cy="762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7363257"/>
            <a:ext cx="6311421" cy="195438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7"/>
          <a:srcRect l="-30" r="30842"/>
          <a:stretch/>
        </p:blipFill>
        <p:spPr>
          <a:xfrm>
            <a:off x="4162548" y="3942783"/>
            <a:ext cx="4909922" cy="123415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162548" y="3810218"/>
            <a:ext cx="4193649" cy="40767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Properties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139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Covariance: Alternative Format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926" r="41993" b="75472"/>
          <a:stretch/>
        </p:blipFill>
        <p:spPr>
          <a:xfrm>
            <a:off x="609599" y="1187604"/>
            <a:ext cx="6744871" cy="4510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1429" t="33497" b="19654"/>
          <a:stretch/>
        </p:blipFill>
        <p:spPr>
          <a:xfrm>
            <a:off x="734960" y="3459213"/>
            <a:ext cx="2696044" cy="3183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t="33300"/>
          <a:stretch/>
        </p:blipFill>
        <p:spPr>
          <a:xfrm>
            <a:off x="734964" y="4564490"/>
            <a:ext cx="2379059" cy="3173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926" t="19481"/>
          <a:stretch/>
        </p:blipFill>
        <p:spPr>
          <a:xfrm>
            <a:off x="358752" y="1630710"/>
            <a:ext cx="8686800" cy="1090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254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Correlation Matrix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055022" y="1846181"/>
            <a:ext cx="233145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1055022" y="2167915"/>
            <a:ext cx="233145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055022" y="2771870"/>
            <a:ext cx="233145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91800" y="1648627"/>
            <a:ext cx="401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x1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03090" y="1959069"/>
            <a:ext cx="401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x2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31312" y="2587204"/>
            <a:ext cx="405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xn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31312" y="3406323"/>
            <a:ext cx="20099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Many samples, or a </a:t>
            </a:r>
            <a:br>
              <a:rPr lang="en-US" dirty="0" smtClean="0"/>
            </a:br>
            <a:r>
              <a:rPr lang="en-US" dirty="0" smtClean="0"/>
              <a:t>sequence in time</a:t>
            </a:r>
          </a:p>
          <a:p>
            <a:r>
              <a:rPr lang="en-US" dirty="0" smtClean="0"/>
              <a:t>x1(t), x2(t), .. </a:t>
            </a:r>
            <a:r>
              <a:rPr lang="en-US" dirty="0" err="1"/>
              <a:t>x</a:t>
            </a:r>
            <a:r>
              <a:rPr lang="en-US" dirty="0" err="1" smtClean="0"/>
              <a:t>n</a:t>
            </a:r>
            <a:r>
              <a:rPr lang="en-US" dirty="0" smtClean="0"/>
              <a:t>(t)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03090" y="4958319"/>
            <a:ext cx="71737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</a:t>
            </a:r>
            <a:r>
              <a:rPr lang="en-US" dirty="0" smtClean="0"/>
              <a:t>o estimate from data:</a:t>
            </a:r>
          </a:p>
          <a:p>
            <a:pPr marL="342900" indent="-342900">
              <a:buAutoNum type="alphaLcParenR"/>
            </a:pPr>
            <a:r>
              <a:rPr lang="en-US" dirty="0" smtClean="0"/>
              <a:t>Use all samples ever collected</a:t>
            </a:r>
          </a:p>
          <a:p>
            <a:pPr marL="342900" indent="-342900">
              <a:buAutoNum type="alphaLcParenR"/>
            </a:pPr>
            <a:r>
              <a:rPr lang="en-US" dirty="0" smtClean="0"/>
              <a:t>Use window size of W samples of each to estimate a recent </a:t>
            </a:r>
            <a:r>
              <a:rPr lang="en-US" dirty="0" err="1" smtClean="0"/>
              <a:t>Corr</a:t>
            </a:r>
            <a:r>
              <a:rPr lang="en-US" dirty="0" smtClean="0"/>
              <a:t> Matrix  </a:t>
            </a:r>
          </a:p>
          <a:p>
            <a:pPr marL="342900" indent="-342900">
              <a:buAutoNum type="alphaLcParenR"/>
            </a:pP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2602486" y="1455912"/>
            <a:ext cx="763839" cy="1664353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prstDash val="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2418909" y="1048099"/>
            <a:ext cx="1229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Window W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6148073" y="1545632"/>
            <a:ext cx="2096393" cy="2821807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6764608" y="849806"/>
            <a:ext cx="696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Table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228704" y="1219138"/>
            <a:ext cx="2015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x1     x2      …        </a:t>
            </a:r>
            <a:r>
              <a:rPr lang="en-US" dirty="0" err="1" smtClean="0"/>
              <a:t>xn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5220820" y="1431058"/>
            <a:ext cx="96693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Samples</a:t>
            </a:r>
          </a:p>
          <a:p>
            <a:r>
              <a:rPr lang="en-US" dirty="0" smtClean="0"/>
              <a:t>1</a:t>
            </a:r>
          </a:p>
          <a:p>
            <a:r>
              <a:rPr lang="en-US" dirty="0" smtClean="0"/>
              <a:t>2</a:t>
            </a:r>
          </a:p>
          <a:p>
            <a:r>
              <a:rPr lang="en-US" dirty="0" smtClean="0"/>
              <a:t>3</a:t>
            </a:r>
          </a:p>
          <a:p>
            <a:r>
              <a:rPr lang="en-US" dirty="0" smtClean="0"/>
              <a:t>4</a:t>
            </a:r>
          </a:p>
          <a:p>
            <a:r>
              <a:rPr lang="en-US" dirty="0" smtClean="0"/>
              <a:t>5</a:t>
            </a:r>
          </a:p>
          <a:p>
            <a:r>
              <a:rPr lang="en-US" dirty="0" smtClean="0"/>
              <a:t>6</a:t>
            </a:r>
          </a:p>
          <a:p>
            <a:r>
              <a:rPr lang="en-US" dirty="0" smtClean="0"/>
              <a:t>W</a:t>
            </a:r>
          </a:p>
          <a:p>
            <a:r>
              <a:rPr lang="en-US" dirty="0" smtClean="0"/>
              <a:t>.</a:t>
            </a:r>
          </a:p>
          <a:p>
            <a:r>
              <a:rPr lang="en-US" dirty="0" smtClean="0"/>
              <a:t>.</a:t>
            </a:r>
          </a:p>
          <a:p>
            <a:r>
              <a:rPr lang="en-US" dirty="0"/>
              <a:t>.</a:t>
            </a:r>
          </a:p>
        </p:txBody>
      </p:sp>
      <p:sp>
        <p:nvSpPr>
          <p:cNvPr id="44" name="Rectangle 43"/>
          <p:cNvSpPr/>
          <p:nvPr/>
        </p:nvSpPr>
        <p:spPr>
          <a:xfrm>
            <a:off x="6148073" y="1593779"/>
            <a:ext cx="2096393" cy="2054415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prstDash val="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Samples from Window of 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141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Correlation Matrix</a:t>
            </a:r>
            <a:endParaRPr lang="en-US" dirty="0"/>
          </a:p>
        </p:txBody>
      </p:sp>
      <p:sp>
        <p:nvSpPr>
          <p:cNvPr id="17" name="Double Bracket 16"/>
          <p:cNvSpPr/>
          <p:nvPr/>
        </p:nvSpPr>
        <p:spPr>
          <a:xfrm>
            <a:off x="704380" y="1292183"/>
            <a:ext cx="3648531" cy="3027511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047060" y="1510918"/>
            <a:ext cx="1709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Corr</a:t>
            </a:r>
            <a:r>
              <a:rPr lang="en-US" dirty="0" smtClean="0"/>
              <a:t>(x1,x1) ……..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3033803" y="1510918"/>
            <a:ext cx="1226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Corr</a:t>
            </a:r>
            <a:r>
              <a:rPr lang="en-US" dirty="0" smtClean="0"/>
              <a:t>(x1,xn)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1047060" y="3618428"/>
            <a:ext cx="1226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Corr</a:t>
            </a:r>
            <a:r>
              <a:rPr lang="en-US" dirty="0" smtClean="0"/>
              <a:t>(xn,x1)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096519" y="3693365"/>
            <a:ext cx="1230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Corr</a:t>
            </a:r>
            <a:r>
              <a:rPr lang="en-US" dirty="0" smtClean="0"/>
              <a:t>(</a:t>
            </a:r>
            <a:r>
              <a:rPr lang="en-US" dirty="0" err="1" smtClean="0"/>
              <a:t>xn,xn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03090" y="4958319"/>
            <a:ext cx="70583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</a:t>
            </a:r>
            <a:r>
              <a:rPr lang="en-US" dirty="0" smtClean="0"/>
              <a:t>o estimate from data:</a:t>
            </a:r>
          </a:p>
          <a:p>
            <a:pPr marL="342900" indent="-342900">
              <a:buAutoNum type="alphaLcParenR"/>
            </a:pPr>
            <a:r>
              <a:rPr lang="en-US" dirty="0" smtClean="0"/>
              <a:t>Use all samples ever collected</a:t>
            </a:r>
          </a:p>
          <a:p>
            <a:pPr marL="342900" indent="-342900">
              <a:buAutoNum type="alphaLcParenR"/>
            </a:pPr>
            <a:r>
              <a:rPr lang="en-US" dirty="0" smtClean="0"/>
              <a:t>Use window size of W samples of each to estimate recent </a:t>
            </a:r>
            <a:r>
              <a:rPr lang="en-US" dirty="0" err="1" smtClean="0"/>
              <a:t>Corr</a:t>
            </a:r>
            <a:r>
              <a:rPr lang="en-US" dirty="0" smtClean="0"/>
              <a:t> Matrix  </a:t>
            </a:r>
          </a:p>
          <a:p>
            <a:pPr marL="342900" indent="-342900">
              <a:buAutoNum type="alphaLcParenR"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084671" y="1355435"/>
            <a:ext cx="364106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Corr</a:t>
            </a:r>
            <a:r>
              <a:rPr lang="en-US" dirty="0" smtClean="0"/>
              <a:t>(x1,x1) = 1</a:t>
            </a:r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Corr</a:t>
            </a:r>
            <a:r>
              <a:rPr lang="en-US" dirty="0" smtClean="0"/>
              <a:t>(x2, x1) </a:t>
            </a:r>
            <a:endParaRPr lang="en-US" dirty="0"/>
          </a:p>
          <a:p>
            <a:r>
              <a:rPr lang="en-US" dirty="0" smtClean="0"/>
              <a:t>= E[ XY – E[X]E[y] ] / </a:t>
            </a:r>
            <a:r>
              <a:rPr lang="en-US" dirty="0" err="1" smtClean="0"/>
              <a:t>stdev</a:t>
            </a:r>
            <a:r>
              <a:rPr lang="en-US" dirty="0" smtClean="0"/>
              <a:t>(x) </a:t>
            </a:r>
            <a:r>
              <a:rPr lang="en-US" dirty="0" err="1" smtClean="0"/>
              <a:t>stdev</a:t>
            </a:r>
            <a:r>
              <a:rPr lang="en-US" dirty="0" smtClean="0"/>
              <a:t>(y)</a:t>
            </a:r>
          </a:p>
          <a:p>
            <a:endParaRPr lang="en-US" dirty="0"/>
          </a:p>
          <a:p>
            <a:r>
              <a:rPr lang="en-US" dirty="0" smtClean="0"/>
              <a:t>You could even do this by hand: </a:t>
            </a:r>
          </a:p>
          <a:p>
            <a:endParaRPr lang="en-US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5482871" y="3547414"/>
            <a:ext cx="32428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x1	x2	 E[x1 x2]	E[x1]   E[x2]</a:t>
            </a:r>
          </a:p>
          <a:p>
            <a:r>
              <a:rPr lang="en-US" dirty="0" smtClean="0"/>
              <a:t>1	2	2		1.5		2.5</a:t>
            </a:r>
            <a:br>
              <a:rPr lang="en-US" dirty="0" smtClean="0"/>
            </a:br>
            <a:r>
              <a:rPr lang="en-US" dirty="0" smtClean="0"/>
              <a:t>2	4</a:t>
            </a:r>
            <a:br>
              <a:rPr lang="en-US" dirty="0" smtClean="0"/>
            </a:br>
            <a:r>
              <a:rPr lang="en-US" dirty="0" smtClean="0"/>
              <a:t>1	1</a:t>
            </a:r>
            <a:br>
              <a:rPr lang="en-US" dirty="0" smtClean="0"/>
            </a:br>
            <a:r>
              <a:rPr lang="en-US" dirty="0" smtClean="0"/>
              <a:t>2	3</a:t>
            </a:r>
          </a:p>
        </p:txBody>
      </p:sp>
    </p:spTree>
    <p:extLst>
      <p:ext uri="{BB962C8B-B14F-4D97-AF65-F5344CB8AC3E}">
        <p14:creationId xmlns:p14="http://schemas.microsoft.com/office/powerpoint/2010/main" val="1769600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Examples: Correlation of Rows with </a:t>
            </a:r>
            <a:r>
              <a:rPr lang="en-US" dirty="0" err="1" smtClean="0"/>
              <a:t>NumPy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66484" y="1827178"/>
            <a:ext cx="4383741" cy="307007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Import </a:t>
            </a:r>
            <a:r>
              <a:rPr lang="en-US" sz="1200" dirty="0" err="1"/>
              <a:t>numpy</a:t>
            </a:r>
            <a:r>
              <a:rPr lang="en-US" sz="1200" dirty="0"/>
              <a:t> as np</a:t>
            </a:r>
          </a:p>
          <a:p>
            <a:endParaRPr lang="en-US" sz="1200" dirty="0"/>
          </a:p>
          <a:p>
            <a:r>
              <a:rPr lang="mr-IN" sz="1200" dirty="0" err="1"/>
              <a:t>x</a:t>
            </a:r>
            <a:r>
              <a:rPr lang="mr-IN" sz="1200" dirty="0"/>
              <a:t> </a:t>
            </a:r>
            <a:r>
              <a:rPr lang="mr-IN" sz="1200" dirty="0"/>
              <a:t>= </a:t>
            </a:r>
            <a:r>
              <a:rPr lang="mr-IN" sz="1200" dirty="0"/>
              <a:t>[[</a:t>
            </a:r>
            <a:r>
              <a:rPr lang="mr-IN" sz="1200" dirty="0"/>
              <a:t>0.1, .32, .2,  0.4, 0.8], </a:t>
            </a:r>
            <a:endParaRPr lang="en-US" sz="1200" dirty="0"/>
          </a:p>
          <a:p>
            <a:r>
              <a:rPr lang="en-US" sz="1200" dirty="0"/>
              <a:t>	</a:t>
            </a:r>
            <a:r>
              <a:rPr lang="mr-IN" sz="1200" dirty="0"/>
              <a:t>[.</a:t>
            </a:r>
            <a:r>
              <a:rPr lang="mr-IN" sz="1200" dirty="0"/>
              <a:t>23, .18, .56, .61, .12], </a:t>
            </a:r>
            <a:endParaRPr lang="en-US" sz="1200" dirty="0"/>
          </a:p>
          <a:p>
            <a:r>
              <a:rPr lang="en-US" sz="1200" dirty="0"/>
              <a:t>	</a:t>
            </a:r>
            <a:r>
              <a:rPr lang="mr-IN" sz="1200" dirty="0"/>
              <a:t>[.</a:t>
            </a:r>
            <a:r>
              <a:rPr lang="mr-IN" sz="1200" dirty="0"/>
              <a:t>9,   .3,  .6,  .5,  .3], </a:t>
            </a:r>
            <a:endParaRPr lang="en-US" sz="1200" dirty="0"/>
          </a:p>
          <a:p>
            <a:r>
              <a:rPr lang="en-US" sz="1200" dirty="0"/>
              <a:t>	</a:t>
            </a:r>
            <a:r>
              <a:rPr lang="mr-IN" sz="1200" dirty="0"/>
              <a:t>[.</a:t>
            </a:r>
            <a:r>
              <a:rPr lang="mr-IN" sz="1200" dirty="0"/>
              <a:t>34, .75, .91, .19, .21</a:t>
            </a:r>
            <a:r>
              <a:rPr lang="mr-IN" sz="1200" dirty="0"/>
              <a:t>]]</a:t>
            </a:r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r>
              <a:rPr lang="mr-IN" sz="1200" dirty="0" err="1"/>
              <a:t>np.corrcoef</a:t>
            </a:r>
            <a:r>
              <a:rPr lang="mr-IN" sz="1200" dirty="0"/>
              <a:t>(</a:t>
            </a:r>
            <a:r>
              <a:rPr lang="mr-IN" sz="1200" dirty="0" err="1"/>
              <a:t>x</a:t>
            </a:r>
            <a:r>
              <a:rPr lang="mr-IN" sz="1200" dirty="0"/>
              <a:t>)</a:t>
            </a:r>
            <a:endParaRPr lang="en-US" sz="1200" dirty="0"/>
          </a:p>
          <a:p>
            <a:r>
              <a:rPr lang="mr-IN" sz="1200" dirty="0" err="1"/>
              <a:t>Out</a:t>
            </a:r>
            <a:r>
              <a:rPr lang="mr-IN" sz="1200" dirty="0"/>
              <a:t>[4</a:t>
            </a:r>
            <a:r>
              <a:rPr lang="mr-IN" sz="1200" dirty="0"/>
              <a:t>]: </a:t>
            </a:r>
            <a:r>
              <a:rPr lang="mr-IN" sz="1200" dirty="0" err="1"/>
              <a:t>array</a:t>
            </a:r>
            <a:r>
              <a:rPr lang="mr-IN" sz="1200" dirty="0"/>
              <a:t>([</a:t>
            </a:r>
            <a:endParaRPr lang="en-US" sz="1200" dirty="0"/>
          </a:p>
          <a:p>
            <a:r>
              <a:rPr lang="mr-IN" sz="1200" dirty="0"/>
              <a:t>[ </a:t>
            </a:r>
            <a:r>
              <a:rPr lang="mr-IN" sz="1200" dirty="0"/>
              <a:t>1.        , -0.35153114, -0.74736506, -0.48917666],       </a:t>
            </a:r>
            <a:endParaRPr lang="en-US" sz="1200" dirty="0"/>
          </a:p>
          <a:p>
            <a:r>
              <a:rPr lang="mr-IN" sz="1200" dirty="0"/>
              <a:t>[-</a:t>
            </a:r>
            <a:r>
              <a:rPr lang="mr-IN" sz="1200" dirty="0"/>
              <a:t>0.35153114,  1.        ,  0.23810227,  0.15958285],       </a:t>
            </a:r>
            <a:endParaRPr lang="en-US" sz="1200" dirty="0"/>
          </a:p>
          <a:p>
            <a:r>
              <a:rPr lang="mr-IN" sz="1200" dirty="0"/>
              <a:t>[-</a:t>
            </a:r>
            <a:r>
              <a:rPr lang="mr-IN" sz="1200" dirty="0"/>
              <a:t>0.74736506,  0.23810227,  1.        , -0.03960706],       </a:t>
            </a:r>
            <a:endParaRPr lang="en-US" sz="1200" dirty="0"/>
          </a:p>
          <a:p>
            <a:r>
              <a:rPr lang="mr-IN" sz="1200" dirty="0"/>
              <a:t>[-</a:t>
            </a:r>
            <a:r>
              <a:rPr lang="mr-IN" sz="1200" dirty="0"/>
              <a:t>0.48917666,  0.15958285, -0.03960706,  1.        </a:t>
            </a:r>
            <a:r>
              <a:rPr lang="mr-IN" sz="1200" dirty="0"/>
              <a:t>]</a:t>
            </a:r>
            <a:endParaRPr lang="en-US" sz="1200" dirty="0"/>
          </a:p>
          <a:p>
            <a:r>
              <a:rPr lang="mr-IN" sz="1200" dirty="0"/>
              <a:t>])</a:t>
            </a:r>
            <a:endParaRPr lang="en-US" sz="1200" dirty="0"/>
          </a:p>
          <a:p>
            <a:endParaRPr lang="en-US" sz="1350" dirty="0"/>
          </a:p>
        </p:txBody>
      </p:sp>
      <p:sp>
        <p:nvSpPr>
          <p:cNvPr id="6" name="TextBox 5"/>
          <p:cNvSpPr txBox="1"/>
          <p:nvPr/>
        </p:nvSpPr>
        <p:spPr>
          <a:xfrm>
            <a:off x="5741893" y="1827178"/>
            <a:ext cx="3223190" cy="30008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Here each row is a vector of length 5</a:t>
            </a:r>
          </a:p>
          <a:p>
            <a:r>
              <a:rPr lang="en-US" sz="1350" dirty="0"/>
              <a:t>There are 4 vectors</a:t>
            </a:r>
          </a:p>
          <a:p>
            <a:r>
              <a:rPr lang="en-US" sz="1350" dirty="0"/>
              <a:t>Correlation matrix is 4 x</a:t>
            </a:r>
          </a:p>
          <a:p>
            <a:endParaRPr lang="en-US" sz="1350" dirty="0"/>
          </a:p>
          <a:p>
            <a:endParaRPr lang="en-US" sz="1350" dirty="0"/>
          </a:p>
          <a:p>
            <a:r>
              <a:rPr lang="en-US" sz="1350" dirty="0"/>
              <a:t>If you want the correlation of the columns, </a:t>
            </a:r>
          </a:p>
          <a:p>
            <a:r>
              <a:rPr lang="en-US" sz="1350" dirty="0"/>
              <a:t>just use  </a:t>
            </a:r>
            <a:endParaRPr lang="en-US" sz="1350" dirty="0"/>
          </a:p>
          <a:p>
            <a:endParaRPr lang="en-US" sz="1350" dirty="0"/>
          </a:p>
          <a:p>
            <a:r>
              <a:rPr lang="mr-IN" sz="1350" dirty="0" err="1"/>
              <a:t>np.corrcoef</a:t>
            </a:r>
            <a:r>
              <a:rPr lang="en-US" sz="1350" dirty="0"/>
              <a:t> </a:t>
            </a:r>
            <a:r>
              <a:rPr lang="mr-IN" sz="1350" dirty="0"/>
              <a:t>(</a:t>
            </a:r>
            <a:r>
              <a:rPr lang="en-US" sz="1350" dirty="0"/>
              <a:t> </a:t>
            </a:r>
            <a:r>
              <a:rPr lang="en-US" sz="1350" dirty="0" err="1"/>
              <a:t>np.transpose</a:t>
            </a:r>
            <a:r>
              <a:rPr lang="en-US" sz="1350" dirty="0"/>
              <a:t>(</a:t>
            </a:r>
            <a:r>
              <a:rPr lang="mr-IN" sz="1350" dirty="0" err="1"/>
              <a:t>x</a:t>
            </a:r>
            <a:r>
              <a:rPr lang="mr-IN" sz="1350" dirty="0"/>
              <a:t>)</a:t>
            </a:r>
            <a:r>
              <a:rPr lang="en-US" sz="1350" dirty="0"/>
              <a:t> )</a:t>
            </a:r>
          </a:p>
          <a:p>
            <a:endParaRPr lang="en-US" sz="1350" dirty="0"/>
          </a:p>
          <a:p>
            <a:r>
              <a:rPr lang="en-US" sz="1350" dirty="0"/>
              <a:t>For a window, use a slice:</a:t>
            </a:r>
            <a:endParaRPr lang="en-US" sz="1350" dirty="0"/>
          </a:p>
          <a:p>
            <a:r>
              <a:rPr lang="en-US" sz="1350" dirty="0"/>
              <a:t>w</a:t>
            </a:r>
            <a:r>
              <a:rPr lang="en-US" sz="1350" dirty="0"/>
              <a:t>indow = x[0:4,3:5] for the last </a:t>
            </a:r>
          </a:p>
          <a:p>
            <a:r>
              <a:rPr lang="en-US" sz="1350" dirty="0"/>
              <a:t>two columns</a:t>
            </a:r>
            <a:endParaRPr lang="en-US" sz="1350" dirty="0"/>
          </a:p>
          <a:p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1102856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876" y="990299"/>
            <a:ext cx="4189525" cy="50130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Correlation of </a:t>
            </a:r>
            <a:r>
              <a:rPr lang="en-US" smtClean="0"/>
              <a:t>Features </a:t>
            </a:r>
            <a:br>
              <a:rPr lang="en-US" smtClean="0"/>
            </a:br>
            <a:r>
              <a:rPr lang="en-US" smtClean="0"/>
              <a:t>from </a:t>
            </a:r>
            <a:r>
              <a:rPr lang="en-US" dirty="0" smtClean="0"/>
              <a:t>Different Sources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47" t="23544" r="35415" b="57008"/>
          <a:stretch/>
        </p:blipFill>
        <p:spPr>
          <a:xfrm>
            <a:off x="153875" y="1647901"/>
            <a:ext cx="4716116" cy="1842247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91" t="56939" r="44435" b="27595"/>
          <a:stretch/>
        </p:blipFill>
        <p:spPr>
          <a:xfrm>
            <a:off x="4697826" y="3623641"/>
            <a:ext cx="3826874" cy="158675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631152" y="1864416"/>
            <a:ext cx="2568388" cy="1487213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7" name="Straight Arrow Connector 6"/>
          <p:cNvCxnSpPr>
            <a:stCxn id="4" idx="2"/>
          </p:cNvCxnSpPr>
          <p:nvPr/>
        </p:nvCxnSpPr>
        <p:spPr>
          <a:xfrm>
            <a:off x="2511933" y="3490148"/>
            <a:ext cx="4824" cy="4491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137183" y="4147750"/>
            <a:ext cx="1098827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Pandas Table</a:t>
            </a:r>
          </a:p>
          <a:p>
            <a:r>
              <a:rPr lang="en-US" sz="1350" dirty="0"/>
              <a:t>Use </a:t>
            </a:r>
            <a:r>
              <a:rPr lang="en-US" sz="1350" dirty="0" err="1"/>
              <a:t>corr</a:t>
            </a:r>
            <a:r>
              <a:rPr lang="en-US" sz="1350" dirty="0"/>
              <a:t>()</a:t>
            </a:r>
            <a:endParaRPr lang="en-US" sz="135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686140" y="4417017"/>
            <a:ext cx="513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95" t="19197" r="11416" b="44806"/>
          <a:stretch/>
        </p:blipFill>
        <p:spPr>
          <a:xfrm>
            <a:off x="4591708" y="1198738"/>
            <a:ext cx="4552292" cy="201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107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4838</TotalTime>
  <Words>627</Words>
  <Application>Microsoft Macintosh PowerPoint</Application>
  <PresentationFormat>On-screen Show (4:3)</PresentationFormat>
  <Paragraphs>193</Paragraphs>
  <Slides>24</Slides>
  <Notes>3</Notes>
  <HiddenSlides>8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Arial Narrow</vt:lpstr>
      <vt:lpstr>Calibri</vt:lpstr>
      <vt:lpstr>Courier New</vt:lpstr>
      <vt:lpstr>Helvetica Neue Light</vt:lpstr>
      <vt:lpstr>Mangal</vt:lpstr>
      <vt:lpstr>ＭＳ Ｐゴシック</vt:lpstr>
      <vt:lpstr>Optima</vt:lpstr>
      <vt:lpstr>Arial</vt:lpstr>
      <vt:lpstr>Office Theme</vt:lpstr>
      <vt:lpstr>Covariance and Correlation of Multiple Signals Data X: A Course on Data, Signals, and Systems</vt:lpstr>
      <vt:lpstr>Multiple Signals:</vt:lpstr>
      <vt:lpstr>Correlation and Covariance</vt:lpstr>
      <vt:lpstr>Correlation and Covariance</vt:lpstr>
      <vt:lpstr>Covariance: Alternative Format</vt:lpstr>
      <vt:lpstr>Correlation Matrix</vt:lpstr>
      <vt:lpstr>Correlation Matrix</vt:lpstr>
      <vt:lpstr>Code Examples: Correlation of Rows with NumPy</vt:lpstr>
      <vt:lpstr>Correlation of Features  from Different Sources</vt:lpstr>
      <vt:lpstr>Pandas will create a correlation matrix with “columns”</vt:lpstr>
      <vt:lpstr>Approaches to the Data Sequences in Tables</vt:lpstr>
      <vt:lpstr>Properties of Correlation</vt:lpstr>
      <vt:lpstr>Properties of Correlation</vt:lpstr>
      <vt:lpstr>Properties of Correlation</vt:lpstr>
      <vt:lpstr>More Conversions from Real Time Data</vt:lpstr>
      <vt:lpstr>PowerPoint Presentation</vt:lpstr>
      <vt:lpstr>End of Section</vt:lpstr>
      <vt:lpstr>Code Examples: Correlation</vt:lpstr>
      <vt:lpstr>Properties of Correlation</vt:lpstr>
      <vt:lpstr>Properties of Correlation</vt:lpstr>
      <vt:lpstr>End of Section</vt:lpstr>
      <vt:lpstr>Properties of Correlation</vt:lpstr>
      <vt:lpstr>More Conversions from Real Time Data</vt:lpstr>
      <vt:lpstr>PowerPoint Presentation</vt:lpstr>
    </vt:vector>
  </TitlesOfParts>
  <Company>UC Berkeley</Company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Ikhlaq Sidhu</dc:creator>
  <cp:lastModifiedBy>Microsoft Office User</cp:lastModifiedBy>
  <cp:revision>377</cp:revision>
  <cp:lastPrinted>2013-05-20T04:39:02Z</cp:lastPrinted>
  <dcterms:created xsi:type="dcterms:W3CDTF">2013-05-20T04:35:54Z</dcterms:created>
  <dcterms:modified xsi:type="dcterms:W3CDTF">2017-03-21T05:30:55Z</dcterms:modified>
</cp:coreProperties>
</file>

<file path=docProps/thumbnail.jpeg>
</file>